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8" r:id="rId3"/>
    <p:sldId id="257" r:id="rId4"/>
    <p:sldId id="259" r:id="rId5"/>
    <p:sldId id="260" r:id="rId6"/>
    <p:sldId id="262" r:id="rId7"/>
    <p:sldId id="272" r:id="rId8"/>
    <p:sldId id="263" r:id="rId9"/>
    <p:sldId id="264" r:id="rId10"/>
    <p:sldId id="270" r:id="rId11"/>
    <p:sldId id="271" r:id="rId12"/>
    <p:sldId id="268" r:id="rId13"/>
    <p:sldId id="269" r:id="rId14"/>
    <p:sldId id="265" r:id="rId15"/>
    <p:sldId id="266" r:id="rId16"/>
    <p:sldId id="267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247"/>
    <p:restoredTop sz="94635"/>
  </p:normalViewPr>
  <p:slideViewPr>
    <p:cSldViewPr snapToGrid="0" snapToObjects="1">
      <p:cViewPr varScale="1">
        <p:scale>
          <a:sx n="68" d="100"/>
          <a:sy n="68" d="100"/>
        </p:scale>
        <p:origin x="22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691A4C-D1B9-1241-AC5C-3D5D6D7C96DE}" type="datetimeFigureOut">
              <a:rPr lang="en-US" smtClean="0"/>
              <a:t>9/24/19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4B73F-9E11-F141-B986-127C07D6C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55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B4B73F-9E11-F141-B986-127C07D6C52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915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82CABE-7724-BE49-8C75-E293E3162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43C3D4-8690-1C45-B78F-3B59EFFE9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9F11A3-38E7-AF49-BC7C-4B0AF85CB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AB0F3-1297-9543-9C48-FE4132368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F41F95-F502-564E-9128-AFBCF9A7E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4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DDC701-CC49-D84E-BBC5-6A9A3F29D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8B42E-59A1-484C-A70D-5BA9A6245E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F97F2-4033-3F48-8F3E-05A701F20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3E4745-D135-044E-899B-7824BFDC0F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43224D-C22C-9443-A523-2268CB708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3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716717-801A-D24D-BCAB-2228040919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144256-9DA8-FB4F-913D-923363B24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7B115B-41B8-6847-B25C-A2634D286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920B2-5ACA-224A-AC11-036E7F3D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C179E-6BDC-8947-B037-CD16C7EC6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68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98599C-355C-C346-B1DB-E15672147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25941-6CBE-2040-83C8-4F11FD3B2E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0C2E6B-7212-F44E-8632-07EEF883A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3812B-C868-184F-8F19-EA4AFF5AD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70750C-5C0D-9942-A32F-2C304DFCC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9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CB315-BE73-5A49-89F6-5036C739E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5472CA-8B29-B240-A27E-F29AA44CE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092FDF-6EA4-C84B-A477-1271A331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694305-2DF6-2047-8C5B-9D649B2DA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37595-F303-BE41-8B4A-964B26374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9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DCDA4-2B0B-B642-8795-A9BC50BFE5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66CA41-9FDC-CB4E-ACF8-AFAAF529DB8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7721C4-C288-8B4E-BA1F-C808A0713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2B31-5B88-4B46-BDF2-80C4E8FD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E517F-5710-7B4C-951F-92F8EECD7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596226-C6B7-F445-9803-2E62D0B65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47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5EDE2-423D-C740-830B-F3D58BA2C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AC2185-5443-F64B-A56B-5A23992661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CDC42F-EB24-B74C-BEEE-632D3A123D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82904B-5031-AF40-9512-452F02EAB2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CBE386-B697-524A-8B2A-273EC4DC59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D8ADAA-1286-9244-BE9A-1EFB259A0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CE27920-0573-814A-ADAA-BDA4F2731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A6748CF-2CBD-3C4B-BC5D-10E9B99B2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22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68953-21C4-F84D-96EC-6BD6C181C1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FD7154-DB49-9F4C-87FA-94263C8A5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430B1C-7332-2C49-B92B-AF453F6E0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0674D-EA47-CC42-A76E-BB3C71FB9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00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CE30C8-230D-C74B-91DC-80DCF49B7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66E728-BAA5-C849-891A-049A345EE6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965DBC-AB8F-A248-AC1E-D78710E6F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552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42E19-C516-D549-845A-426C09A8A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FB932-36D1-A246-9F48-1E9D4AACA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E02FB6-313B-2F4B-9C12-77334062E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7DD582-09C9-A74E-AB9E-769A23C69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7A45F8-C7B7-9545-BEB2-C562BA1B1D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A69A3-54D5-A346-9AE7-2DF0042C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5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55F42E-5A02-B54F-AD1F-D43806D4D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E54417-AF06-C44D-83C0-28AF8558CF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C56E1-BEE3-6348-8BD2-1E1460D85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C5422-BAB5-7E44-B944-93F4A0495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251B02-90C6-7A4E-B2AF-6EA3358C1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4480A1-26AC-EA45-A7E8-8E241787A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58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AAF8C8-7E1E-034C-B0A7-32C3EE686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D551DC-5D88-2A4D-BEF7-9BE35262A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2C1794-54CD-0C4C-B1D2-D6D0110326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E2CBB-CDE5-F94B-B893-4EC00FED5659}" type="datetimeFigureOut">
              <a:rPr lang="en-US" smtClean="0"/>
              <a:t>9/24/19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D0391-E005-0B44-9AA4-826F660F88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3250F7-A891-144F-9A3C-0CB44AC67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93E56-3B3D-414F-B56C-A78932A9B9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5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A170A-6F9B-6844-9517-493184D42B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 fontScale="90000"/>
          </a:bodyPr>
          <a:lstStyle/>
          <a:p>
            <a:r>
              <a:rPr lang="en-US" dirty="0"/>
              <a:t>The New Risk Management: The Good, the Bad, and the Ugly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ECC0E5-7AFB-FB4E-8B33-D36C7B274D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7328"/>
            <a:ext cx="9144000" cy="2682240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>
                <a:latin typeface="+mj-lt"/>
              </a:rPr>
              <a:t>Authors: Philip H. Dybvig</a:t>
            </a:r>
          </a:p>
          <a:p>
            <a:r>
              <a:rPr lang="en-US" sz="3000" dirty="0">
                <a:latin typeface="+mj-lt"/>
              </a:rPr>
              <a:t>Pierre Jinghong Liang</a:t>
            </a:r>
          </a:p>
          <a:p>
            <a:r>
              <a:rPr lang="en-US" sz="3000" dirty="0">
                <a:latin typeface="+mj-lt"/>
              </a:rPr>
              <a:t>William J. Marshall 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>
                <a:latin typeface="+mj-lt"/>
              </a:rPr>
              <a:t>                              	 	 	 	 	 	 	  	 	 	 	 	 	 	  	        Lea Li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88B1E0FE-A5DC-F24A-BF22-215CAFA3CE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814" y="-265302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35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8043-4C2E-BD4E-BA29-A50C33E8F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Potential Motives For Hedging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8C5AD-3CEC-134C-A24A-153782908D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Why we hedge? </a:t>
            </a:r>
          </a:p>
          <a:p>
            <a:pPr lvl="1"/>
            <a:r>
              <a:rPr lang="en-US" dirty="0">
                <a:latin typeface="+mj-lt"/>
              </a:rPr>
              <a:t>Maintain more leverage to reduce corporate taxes and avoid “double taxation”</a:t>
            </a:r>
          </a:p>
          <a:p>
            <a:pPr lvl="1"/>
            <a:r>
              <a:rPr lang="en-US" dirty="0">
                <a:latin typeface="+mj-lt"/>
              </a:rPr>
              <a:t>Reduce earnings volatility</a:t>
            </a:r>
          </a:p>
          <a:p>
            <a:pPr lvl="1"/>
            <a:r>
              <a:rPr lang="en-US" dirty="0">
                <a:latin typeface="+mj-lt"/>
              </a:rPr>
              <a:t>Easier to give managers incentives to produce profits 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What risks should we hedge?</a:t>
            </a:r>
          </a:p>
          <a:p>
            <a:pPr lvl="1"/>
            <a:r>
              <a:rPr lang="en-US" dirty="0">
                <a:latin typeface="+mj-lt"/>
              </a:rPr>
              <a:t>Hedge direct interest mismatch of existing assets and liabilities or full economic value</a:t>
            </a:r>
          </a:p>
          <a:p>
            <a:pPr lvl="1"/>
            <a:r>
              <a:rPr lang="en-US" dirty="0">
                <a:latin typeface="+mj-lt"/>
              </a:rPr>
              <a:t>Hedge cash flows or value </a:t>
            </a:r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EF140114-ABB7-D547-9D76-066BC2A35A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814" y="-267493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53145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1B50C2-A36D-E541-845E-1FCF1B70B8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Potential Motives For Hedging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0750D3-EDBC-8943-AC35-00C5EEECD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With what instruments should we hedge?</a:t>
            </a:r>
          </a:p>
          <a:p>
            <a:pPr lvl="1"/>
            <a:r>
              <a:rPr lang="en-US" dirty="0">
                <a:latin typeface="+mj-lt"/>
              </a:rPr>
              <a:t>Bonds, repurchase agreements, treasury bond futures, swaps, caps or collars</a:t>
            </a:r>
          </a:p>
          <a:p>
            <a:pPr lvl="1"/>
            <a:r>
              <a:rPr lang="en-US" dirty="0">
                <a:latin typeface="+mj-lt"/>
              </a:rPr>
              <a:t>Determined by pricing and transaction costs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How much to pay the investment banker?</a:t>
            </a:r>
          </a:p>
          <a:p>
            <a:pPr lvl="1"/>
            <a:r>
              <a:rPr lang="en-US" dirty="0">
                <a:latin typeface="+mj-lt"/>
              </a:rPr>
              <a:t>Understand how hedge works and how much it should cost </a:t>
            </a:r>
          </a:p>
          <a:p>
            <a:pPr lvl="1"/>
            <a:r>
              <a:rPr lang="en-US" dirty="0">
                <a:latin typeface="+mj-lt"/>
              </a:rPr>
              <a:t>Hire expert to monitor the prices being paid to investment banker</a:t>
            </a:r>
          </a:p>
          <a:p>
            <a:pPr marL="914400" lvl="2" indent="0">
              <a:buNone/>
            </a:pPr>
            <a:endParaRPr lang="en-US" dirty="0"/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3F7CE9E1-D0E3-8F40-B583-4C8E94644C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815" y="-267493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55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E5A67-3E74-E544-B783-A6594D72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Accounting Issues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8EAF6-266E-6A48-836C-F79F6A88B8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FASB – Financial Accounting Standards Board</a:t>
            </a:r>
          </a:p>
          <a:p>
            <a:pPr lvl="1"/>
            <a:r>
              <a:rPr lang="en-US" dirty="0">
                <a:latin typeface="+mj-lt"/>
              </a:rPr>
              <a:t>  SFAS (Statement of Financial Accounting Standard) No.133 : Accounting for Derivative Instruments and Hedging Activities. 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Hedge Accounting Methods</a:t>
            </a:r>
          </a:p>
          <a:p>
            <a:pPr lvl="1"/>
            <a:r>
              <a:rPr lang="en-US" dirty="0">
                <a:latin typeface="+mj-lt"/>
              </a:rPr>
              <a:t>Fair Value Hedge</a:t>
            </a:r>
          </a:p>
          <a:p>
            <a:pPr lvl="1"/>
            <a:r>
              <a:rPr lang="en-US" dirty="0">
                <a:latin typeface="+mj-lt"/>
              </a:rPr>
              <a:t>Cash Flow Hedge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2216194B-CDC8-7240-982D-3859D6D8E0B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88471" y="-267493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576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6CCF9E-FB5C-D147-96D7-3C7F9F66C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Accounting Issues – Accounting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BAE46-4863-2541-9B33-589721CB2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Transactions’ effects on financial statements </a:t>
            </a:r>
          </a:p>
          <a:p>
            <a:pPr lvl="1"/>
            <a:r>
              <a:rPr lang="en-US" dirty="0">
                <a:latin typeface="+mj-lt"/>
              </a:rPr>
              <a:t>Fair value of future contracts must correspond to market value</a:t>
            </a:r>
          </a:p>
          <a:p>
            <a:pPr lvl="1"/>
            <a:r>
              <a:rPr lang="en-US" dirty="0">
                <a:latin typeface="+mj-lt"/>
              </a:rPr>
              <a:t>Prior to settlement of the futures, unrealized gains or losses do not affect net income 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Economically equivalent hedges may have very different accounting treatments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Adoption of intrinsic value accounting </a:t>
            </a:r>
          </a:p>
          <a:p>
            <a:pPr lvl="1"/>
            <a:r>
              <a:rPr lang="en-US" dirty="0">
                <a:latin typeface="+mj-lt"/>
              </a:rPr>
              <a:t>Inaccurate estimates of future cash flows</a:t>
            </a:r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C9231085-0A96-2945-A86B-98F9B40C7B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7793" y="-228939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23670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526E5-D527-7D44-96E1-BF0B1E1FB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/>
              <a:t>Cost Issues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84401F-E55A-C649-9DE5-4D4450401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>
                <a:latin typeface="+mj-lt"/>
              </a:rPr>
              <a:t>Cost of any securities purchased in the hedge program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>
                <a:latin typeface="+mj-lt"/>
              </a:rPr>
              <a:t>Transaction costs such as commissions, bid-ask spread, any internal costs of trading (hiring a trader or setting up accounting oversight)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>
                <a:latin typeface="+mj-lt"/>
              </a:rPr>
              <a:t>Cost of hedging the alternative use of any capital tied up in investment or in margin or variation accounts</a:t>
            </a:r>
          </a:p>
          <a:p>
            <a:endParaRPr lang="en-US" sz="3000" dirty="0">
              <a:latin typeface="+mj-lt"/>
            </a:endParaRPr>
          </a:p>
          <a:p>
            <a:r>
              <a:rPr lang="en-US" sz="3000" dirty="0">
                <a:latin typeface="+mj-lt"/>
              </a:rPr>
              <a:t>Marginal cost = Spot market price, when used as input for pricing the output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BC3F15D7-121E-8745-BEE1-757F333B8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88471" y="-261597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0070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0B351-3554-4046-8385-F55FA34C4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Management Policy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C7EAE5-F63A-F74E-872C-9801AEEE5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+mj-lt"/>
              </a:rPr>
              <a:t>Specify the goal and scope of any hedging activity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Dictate the degree of centralization and the control systems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Provide for oversight and evaluation of the effectiveness of hedging </a:t>
            </a:r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35C766A6-CD70-7D43-AFE7-20811C3274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72143" y="-267493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3938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F0973A-1975-A14C-8158-102C88277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5D473-75CB-AC43-AEBC-BA617B9FAB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Implementation of vague new accounting standards that require companies to describe their risk exposure</a:t>
            </a:r>
          </a:p>
          <a:p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Development of internal controls and policies </a:t>
            </a:r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76319804-C397-E844-9DDA-1174CF75F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814" y="-267493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47717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1066D-EF51-7B48-B952-803DFE45E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003018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/>
              <a:t>Questions ?</a:t>
            </a:r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D1F6A435-B8AF-334A-8FDC-02FCF5829E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88471" y="-200025"/>
            <a:ext cx="7239000" cy="1130300"/>
          </a:xfrm>
        </p:spPr>
      </p:pic>
    </p:spTree>
    <p:extLst>
      <p:ext uri="{BB962C8B-B14F-4D97-AF65-F5344CB8AC3E}">
        <p14:creationId xmlns:p14="http://schemas.microsoft.com/office/powerpoint/2010/main" val="1694253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54CEC-68CD-1340-8A67-F654A2510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388"/>
            <a:ext cx="4108554" cy="1130300"/>
          </a:xfrm>
        </p:spPr>
        <p:txBody>
          <a:bodyPr/>
          <a:lstStyle/>
          <a:p>
            <a:pPr algn="ctr"/>
            <a:r>
              <a:rPr lang="en-US" b="1" dirty="0"/>
              <a:t>Purpose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CAE3F-3BBF-474E-97A4-127D3AB6DB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303426" cy="4351338"/>
          </a:xfrm>
        </p:spPr>
        <p:txBody>
          <a:bodyPr/>
          <a:lstStyle/>
          <a:p>
            <a:r>
              <a:rPr lang="en-US" dirty="0">
                <a:latin typeface="+mj-lt"/>
              </a:rPr>
              <a:t>Provide an introduction to the new risk management and some policy choices firms should be considering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8DB5-B888-5440-ABE1-E8453101C17A}"/>
              </a:ext>
            </a:extLst>
          </p:cNvPr>
          <p:cNvSpPr/>
          <p:nvPr/>
        </p:nvSpPr>
        <p:spPr>
          <a:xfrm>
            <a:off x="7974767" y="681037"/>
            <a:ext cx="30130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>
                <a:latin typeface="+mj-lt"/>
              </a:rPr>
              <a:t>Outline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EA151EC-0603-694D-B582-1056ADA76319}"/>
              </a:ext>
            </a:extLst>
          </p:cNvPr>
          <p:cNvSpPr/>
          <p:nvPr/>
        </p:nvSpPr>
        <p:spPr>
          <a:xfrm>
            <a:off x="7195278" y="1825625"/>
            <a:ext cx="454202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Discussion of option-pricing tools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Example of how the new risk management ought to 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latin typeface="+mj-lt"/>
              </a:rPr>
              <a:t>Implementation issues including general policy questions and accounting issues</a:t>
            </a:r>
          </a:p>
          <a:p>
            <a:endParaRPr lang="en-US" dirty="0"/>
          </a:p>
        </p:txBody>
      </p:sp>
      <p:pic>
        <p:nvPicPr>
          <p:cNvPr id="7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56F3A188-D405-F54F-927B-542C4A49D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06829" y="-200025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480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28117-CA18-CF4F-91F8-47D42BD367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60388"/>
            <a:ext cx="10515600" cy="1130300"/>
          </a:xfrm>
        </p:spPr>
        <p:txBody>
          <a:bodyPr/>
          <a:lstStyle/>
          <a:p>
            <a:r>
              <a:rPr lang="en-US" b="1" dirty="0"/>
              <a:t>Risk Management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2759D9-D7B8-8E4E-9D77-195B5C6C65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Concept</a:t>
            </a:r>
          </a:p>
          <a:p>
            <a:pPr lvl="1"/>
            <a:r>
              <a:rPr lang="en-US" dirty="0">
                <a:latin typeface="+mj-lt"/>
              </a:rPr>
              <a:t>Old Concept: buying corporate insurance, implementing procedures to avoid lawsuits and accidents, and installing safety equipment</a:t>
            </a:r>
          </a:p>
          <a:p>
            <a:pPr lvl="1"/>
            <a:r>
              <a:rPr lang="en-US" dirty="0">
                <a:latin typeface="+mj-lt"/>
              </a:rPr>
              <a:t>New concept: using financial markets to hedge against the risk of changes in interest rates, input prices, or currency fluctuations</a:t>
            </a:r>
          </a:p>
          <a:p>
            <a:pPr lvl="1"/>
            <a:endParaRPr lang="en-US" dirty="0">
              <a:latin typeface="+mj-lt"/>
            </a:endParaRPr>
          </a:p>
          <a:p>
            <a:r>
              <a:rPr lang="en-US" dirty="0">
                <a:latin typeface="+mj-lt"/>
              </a:rPr>
              <a:t>The good, the bad and the ugly</a:t>
            </a:r>
          </a:p>
          <a:p>
            <a:pPr lvl="1"/>
            <a:r>
              <a:rPr lang="en-US" dirty="0">
                <a:latin typeface="+mj-lt"/>
              </a:rPr>
              <a:t>Essential for competition</a:t>
            </a:r>
          </a:p>
          <a:p>
            <a:pPr lvl="1"/>
            <a:r>
              <a:rPr lang="en-US" dirty="0">
                <a:latin typeface="+mj-lt"/>
              </a:rPr>
              <a:t>Wasting resources without reducing risk</a:t>
            </a:r>
          </a:p>
          <a:p>
            <a:pPr lvl="1"/>
            <a:r>
              <a:rPr lang="en-US" dirty="0">
                <a:latin typeface="+mj-lt"/>
              </a:rPr>
              <a:t>Generating larges losses </a:t>
            </a:r>
          </a:p>
          <a:p>
            <a:pPr lvl="1"/>
            <a:endParaRPr lang="en-US" dirty="0">
              <a:latin typeface="+mj-lt"/>
            </a:endParaRPr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C08A7AB4-0187-DD42-B210-EF68130CCE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39486" y="-267493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325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406C0-F215-3145-AF4E-C5D34529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Option – Pricing Tools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BD76B-E4BF-8047-B826-DA9A076E7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Black-Scholes Model </a:t>
            </a:r>
          </a:p>
          <a:p>
            <a:pPr lvl="1"/>
            <a:r>
              <a:rPr lang="en-US" dirty="0">
                <a:latin typeface="+mj-lt"/>
              </a:rPr>
              <a:t>Investment = the model’s option price, terminal value = terminal value of the option</a:t>
            </a:r>
          </a:p>
          <a:p>
            <a:pPr lvl="1"/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Intuition is that we can replicate the risk of holding the option by holding just the right portfolio of riskless bonds and the underlying stock 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lvl="1"/>
            <a:r>
              <a:rPr lang="en-US" dirty="0">
                <a:latin typeface="+mj-lt"/>
              </a:rPr>
              <a:t>Main assumptions: the absence of arbitrage, constant riskless rate, continuous stock prices, and constant variance of returns per unit of time for the underlying stock</a:t>
            </a:r>
          </a:p>
          <a:p>
            <a:pPr lvl="1"/>
            <a:endParaRPr lang="en-US" dirty="0">
              <a:latin typeface="+mj-lt"/>
            </a:endParaRPr>
          </a:p>
          <a:p>
            <a:pPr lvl="1"/>
            <a:endParaRPr lang="en-US" dirty="0"/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D97444A1-2232-D547-B9AC-448FD4720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814" y="-267493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795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9A46C-78B3-2644-8F99-AA99C7FDC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Option – Pricing Tools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B0DB9-07F8-0E42-9B0A-809E35227F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+mj-lt"/>
              </a:rPr>
              <a:t>Black-Scholes Formula for the price of a call option </a:t>
            </a:r>
          </a:p>
          <a:p>
            <a:pPr marL="3657600" lvl="8" indent="0">
              <a:buNone/>
            </a:pPr>
            <a:r>
              <a:rPr lang="en-US" sz="2800" dirty="0">
                <a:latin typeface="+mj-lt"/>
              </a:rPr>
              <a:t>C = S N(x1) – B N(x2) </a:t>
            </a: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                       Where x1 = log (S/B)/s + s/2,  x2 = log (S/B)/s - s/2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S is the stock price, B is the price of the bond promising to pay the amount of the strike price at maturity date of the option, C is the Black-Scholes price of the call option </a:t>
            </a:r>
          </a:p>
          <a:p>
            <a:pPr marL="457200" lvl="1" indent="0">
              <a:buNone/>
            </a:pPr>
            <a:endParaRPr lang="en-US" dirty="0">
              <a:latin typeface="+mj-lt"/>
            </a:endParaRPr>
          </a:p>
          <a:p>
            <a:pPr marL="457200" lvl="1" indent="0">
              <a:buNone/>
            </a:pPr>
            <a:r>
              <a:rPr lang="en-US" dirty="0">
                <a:latin typeface="+mj-lt"/>
              </a:rPr>
              <a:t>s is the standard deviation log of the stock rice at maturity, given the stock price today, the function N() is the cumulative normal distribution function.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09AC1196-5434-7241-AA76-B664D4C31D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5814" y="-200025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58137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8311A-BD71-9540-A446-D3C30F41C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Management In Manufacturing</a:t>
            </a:r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65CE4E1-71D3-5741-9F68-0D9186208D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2287025"/>
          </a:xfr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A9E67AC-81DF-B841-AEC3-477E5E413B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3977713"/>
            <a:ext cx="10712450" cy="2515162"/>
          </a:xfrm>
          <a:prstGeom prst="rect">
            <a:avLst/>
          </a:prstGeom>
        </p:spPr>
      </p:pic>
      <p:pic>
        <p:nvPicPr>
          <p:cNvPr id="7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9CB7FF39-A442-A54C-8F7E-F6B0325D4B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06829" y="-200025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81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605CCE-9973-3A44-A3DE-DC60AA47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Risk Management In Manufacturing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F5EE1B5-3E03-F84E-BC1E-865E6EA52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14550"/>
            <a:ext cx="10877550" cy="2628900"/>
          </a:xfrm>
          <a:prstGeom prst="rect">
            <a:avLst/>
          </a:prstGeom>
        </p:spPr>
      </p:pic>
      <p:pic>
        <p:nvPicPr>
          <p:cNvPr id="5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448D0307-973F-0241-B713-72D95DE562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23157" y="-200025"/>
            <a:ext cx="7239000" cy="1130300"/>
          </a:xfrm>
        </p:spPr>
      </p:pic>
    </p:spTree>
    <p:extLst>
      <p:ext uri="{BB962C8B-B14F-4D97-AF65-F5344CB8AC3E}">
        <p14:creationId xmlns:p14="http://schemas.microsoft.com/office/powerpoint/2010/main" val="4079519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78167-7DAD-914A-8075-2CACB3B4E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b="1"/>
              <a:t>The Dynamic Hedge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3517D0-4D5D-9243-80A1-C9A8520592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 dirty="0"/>
          </a:p>
        </p:txBody>
      </p:sp>
      <p:pic>
        <p:nvPicPr>
          <p:cNvPr id="6" name="Picture 5" descr="A picture containing object&#10;&#10;Description automatically generated">
            <a:extLst>
              <a:ext uri="{FF2B5EF4-FFF2-40B4-BE49-F238E27FC236}">
                <a16:creationId xmlns:a16="http://schemas.microsoft.com/office/drawing/2014/main" id="{FFFD497F-B3AD-9747-A8D2-C47FD8DD0D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078" y="1690688"/>
            <a:ext cx="8931729" cy="3933302"/>
          </a:xfrm>
          <a:prstGeom prst="rect">
            <a:avLst/>
          </a:prstGeom>
        </p:spPr>
      </p:pic>
      <p:pic>
        <p:nvPicPr>
          <p:cNvPr id="8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0539114D-2CDC-A94B-95E8-C6007C68C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72142" y="-245268"/>
            <a:ext cx="72390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174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585CD-B21C-034C-AC39-4B0A8DD038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Dynamic Hedge </a:t>
            </a:r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9B5B023-2DEE-8540-81C1-9F0A56B3B8E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721178" y="1690688"/>
            <a:ext cx="10749643" cy="4277745"/>
          </a:xfrm>
          <a:prstGeom prst="rect">
            <a:avLst/>
          </a:prstGeom>
        </p:spPr>
      </p:pic>
      <p:pic>
        <p:nvPicPr>
          <p:cNvPr id="5" name="Content Placeholder 5" descr="A close up of a logo&#10;&#10;Description automatically generated">
            <a:extLst>
              <a:ext uri="{FF2B5EF4-FFF2-40B4-BE49-F238E27FC236}">
                <a16:creationId xmlns:a16="http://schemas.microsoft.com/office/drawing/2014/main" id="{71E43C91-69D8-DD4B-9602-FD41DBDA53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-255814" y="-240733"/>
            <a:ext cx="7239000" cy="1130300"/>
          </a:xfrm>
        </p:spPr>
      </p:pic>
    </p:spTree>
    <p:extLst>
      <p:ext uri="{BB962C8B-B14F-4D97-AF65-F5344CB8AC3E}">
        <p14:creationId xmlns:p14="http://schemas.microsoft.com/office/powerpoint/2010/main" val="34736897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666</TotalTime>
  <Words>681</Words>
  <Application>Microsoft Macintosh PowerPoint</Application>
  <PresentationFormat>Widescreen</PresentationFormat>
  <Paragraphs>100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Calibri Light</vt:lpstr>
      <vt:lpstr>Office Theme</vt:lpstr>
      <vt:lpstr>The New Risk Management: The Good, the Bad, and the Ugly</vt:lpstr>
      <vt:lpstr>Purpose</vt:lpstr>
      <vt:lpstr>Risk Management </vt:lpstr>
      <vt:lpstr>Option – Pricing Tools </vt:lpstr>
      <vt:lpstr>Option – Pricing Tools </vt:lpstr>
      <vt:lpstr>Risk Management In Manufacturing</vt:lpstr>
      <vt:lpstr>Risk Management In Manufacturing</vt:lpstr>
      <vt:lpstr>The Dynamic Hedge </vt:lpstr>
      <vt:lpstr>The Dynamic Hedge </vt:lpstr>
      <vt:lpstr>Potential Motives For Hedging </vt:lpstr>
      <vt:lpstr>Potential Motives For Hedging </vt:lpstr>
      <vt:lpstr>Accounting Issues </vt:lpstr>
      <vt:lpstr>Accounting Issues – Accounting Challenge</vt:lpstr>
      <vt:lpstr>Cost Issues</vt:lpstr>
      <vt:lpstr>Risk Management Policy</vt:lpstr>
      <vt:lpstr>Conclusion</vt:lpstr>
      <vt:lpstr>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New Risk Management: The Good, the Bad, and the Ugly</dc:title>
  <dc:creator>Li, Lea</dc:creator>
  <cp:lastModifiedBy>Li, Lea</cp:lastModifiedBy>
  <cp:revision>35</cp:revision>
  <dcterms:created xsi:type="dcterms:W3CDTF">2019-09-23T03:30:33Z</dcterms:created>
  <dcterms:modified xsi:type="dcterms:W3CDTF">2019-09-24T18:07:13Z</dcterms:modified>
</cp:coreProperties>
</file>